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4" r:id="rId3"/>
    <p:sldId id="261" r:id="rId4"/>
    <p:sldId id="262" r:id="rId5"/>
    <p:sldId id="257" r:id="rId6"/>
    <p:sldId id="263" r:id="rId7"/>
    <p:sldId id="267" r:id="rId8"/>
    <p:sldId id="274" r:id="rId9"/>
    <p:sldId id="275" r:id="rId10"/>
    <p:sldId id="349" r:id="rId11"/>
    <p:sldId id="278" r:id="rId12"/>
    <p:sldId id="355" r:id="rId13"/>
    <p:sldId id="397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154" autoAdjust="0"/>
    <p:restoredTop sz="94660"/>
  </p:normalViewPr>
  <p:slideViewPr>
    <p:cSldViewPr snapToGrid="0">
      <p:cViewPr varScale="1">
        <p:scale>
          <a:sx n="45" d="100"/>
          <a:sy n="45" d="100"/>
        </p:scale>
        <p:origin x="29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76AFF-9724-4888-BF0F-84DDE3A8999D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92296-2CBE-4B75-82C8-975CF1457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5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97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92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0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8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0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88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3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8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2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9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956" y="59135"/>
            <a:ext cx="3333750" cy="1428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7813" y="1391308"/>
            <a:ext cx="9853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Advanced Community Ecology Course at Peking University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373851" y="228040"/>
            <a:ext cx="3407921" cy="53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881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Prof. Jonathan </a:t>
            </a:r>
            <a:r>
              <a:rPr lang="en-US" altLang="en-US" sz="2881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Chase</a:t>
            </a:r>
          </a:p>
        </p:txBody>
      </p:sp>
      <p:sp>
        <p:nvSpPr>
          <p:cNvPr id="11" name="Textplatzhalter 5"/>
          <p:cNvSpPr txBox="1">
            <a:spLocks/>
          </p:cNvSpPr>
          <p:nvPr/>
        </p:nvSpPr>
        <p:spPr bwMode="auto">
          <a:xfrm>
            <a:off x="897813" y="3773243"/>
            <a:ext cx="9383410" cy="14507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de-DE"/>
            </a:defPPr>
            <a:lvl1pPr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85750" indent="171450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573088" indent="341313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858838" indent="512763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146175" indent="682625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en-US" sz="396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Lecture </a:t>
            </a:r>
            <a:r>
              <a:rPr lang="en-US" altLang="en-US" sz="3962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3: Biodiversity Patterns</a:t>
            </a:r>
            <a:endParaRPr lang="en-US" altLang="en-US" sz="3962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98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626" y="332684"/>
            <a:ext cx="5757657" cy="31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816" y="240385"/>
            <a:ext cx="2965026" cy="66060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5163" y="6477131"/>
            <a:ext cx="364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Hillebrand 2004, American Naturalist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8" y="3335800"/>
            <a:ext cx="5941115" cy="32636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02" y="2717406"/>
            <a:ext cx="1317791" cy="91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1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0335" y="2827867"/>
            <a:ext cx="6279936" cy="37335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8415" y="6456220"/>
            <a:ext cx="3251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Dunn et al. 2009, Ecology Letters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6" y="-1"/>
            <a:ext cx="7291112" cy="31311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31785" y="513304"/>
            <a:ext cx="3460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Biogeography matters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662" y="3058373"/>
            <a:ext cx="2712038" cy="35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9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156" t="19082" r="25507" b="67584"/>
          <a:stretch/>
        </p:blipFill>
        <p:spPr>
          <a:xfrm>
            <a:off x="6966330" y="139148"/>
            <a:ext cx="4830345" cy="765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101" b="49548"/>
          <a:stretch/>
        </p:blipFill>
        <p:spPr>
          <a:xfrm>
            <a:off x="7951303" y="1099769"/>
            <a:ext cx="3647662" cy="4386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5381" t="19951" r="28422" b="15618"/>
          <a:stretch/>
        </p:blipFill>
        <p:spPr>
          <a:xfrm>
            <a:off x="168965" y="46221"/>
            <a:ext cx="4591877" cy="36027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17" y="1120986"/>
            <a:ext cx="7141456" cy="45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4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9467" y="131339"/>
            <a:ext cx="31984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Why Latitude?</a:t>
            </a:r>
          </a:p>
          <a:p>
            <a:endParaRPr lang="en-US" sz="2400" b="1" dirty="0"/>
          </a:p>
          <a:p>
            <a:r>
              <a:rPr lang="en-US" sz="2400" b="1" dirty="0" smtClean="0"/>
              <a:t>Area</a:t>
            </a:r>
          </a:p>
          <a:p>
            <a:r>
              <a:rPr lang="en-US" sz="2400" b="1" dirty="0" smtClean="0"/>
              <a:t>Historical Biogeography</a:t>
            </a:r>
          </a:p>
          <a:p>
            <a:r>
              <a:rPr lang="en-US" sz="2400" b="1" dirty="0" smtClean="0"/>
              <a:t>Climate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33" y="1608667"/>
            <a:ext cx="9550400" cy="477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9467" y="6383867"/>
            <a:ext cx="439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Global Net Productivity—NASA Observatory</a:t>
            </a:r>
            <a:endParaRPr lang="en-US" b="1" i="1" dirty="0"/>
          </a:p>
        </p:txBody>
      </p:sp>
      <p:sp>
        <p:nvSpPr>
          <p:cNvPr id="7" name="Rectangle 6"/>
          <p:cNvSpPr/>
          <p:nvPr/>
        </p:nvSpPr>
        <p:spPr>
          <a:xfrm>
            <a:off x="1430866" y="3177232"/>
            <a:ext cx="10380133" cy="1276235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2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036" y="480291"/>
            <a:ext cx="586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Precipitation, Energy, Temperature gradients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830" y="1081960"/>
            <a:ext cx="5961748" cy="3362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642" y="193964"/>
            <a:ext cx="3482985" cy="63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498" y="511926"/>
            <a:ext cx="5236143" cy="59869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2242" y="240632"/>
            <a:ext cx="4680875" cy="4071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0488" y="2915316"/>
            <a:ext cx="2794827" cy="3297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65970" y="6314174"/>
            <a:ext cx="293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Kerr and Packer 1997, Nature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240632"/>
            <a:ext cx="30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Habitat heterogeneity matters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892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83"/>
            <a:ext cx="6499654" cy="55160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67" y="2626749"/>
            <a:ext cx="6298907" cy="420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8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363881" y="2116172"/>
            <a:ext cx="3856054" cy="1869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28370">
            <a:off x="1612190" y="3797454"/>
            <a:ext cx="631274" cy="5332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53" y="4500172"/>
            <a:ext cx="586423" cy="4954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39" y="3457238"/>
            <a:ext cx="559321" cy="2493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53" y="2786577"/>
            <a:ext cx="561566" cy="6248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391713" y="277861"/>
            <a:ext cx="2811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Organism/individual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279" y="4081294"/>
            <a:ext cx="452496" cy="3537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507" y="5375490"/>
            <a:ext cx="707162" cy="6364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001" y="6034574"/>
            <a:ext cx="858062" cy="6023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937" y="4326316"/>
            <a:ext cx="770197" cy="7701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7746" y="2871865"/>
            <a:ext cx="862324" cy="86232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681" y="3902590"/>
            <a:ext cx="520809" cy="5208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0816" y="4218171"/>
            <a:ext cx="672777" cy="67277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60163">
            <a:off x="2498099" y="2946299"/>
            <a:ext cx="728719" cy="72871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383966" y="676766"/>
            <a:ext cx="349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Population/ </a:t>
            </a:r>
            <a:r>
              <a:rPr lang="en-US" dirty="0" err="1" smtClean="0"/>
              <a:t>Metapopulation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4518" y="5503347"/>
            <a:ext cx="360915" cy="6864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0721" y="5436958"/>
            <a:ext cx="517917" cy="51791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0444" y="6046687"/>
            <a:ext cx="461462" cy="7404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5242" y="6046687"/>
            <a:ext cx="416044" cy="66755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736" y="5411789"/>
            <a:ext cx="543912" cy="4895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87557" y="1441137"/>
            <a:ext cx="1435942" cy="5809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8200" y="387209"/>
            <a:ext cx="1074315" cy="63065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3187" y="1852414"/>
            <a:ext cx="1146886" cy="68008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3392" y="375614"/>
            <a:ext cx="1074315" cy="63065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2151674" y="1446159"/>
            <a:ext cx="1141359" cy="67001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5010" y="946274"/>
            <a:ext cx="943031" cy="719847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082060" y="121920"/>
            <a:ext cx="6017623" cy="6736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363881" y="1534417"/>
            <a:ext cx="36021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Community/</a:t>
            </a:r>
            <a:r>
              <a:rPr lang="en-US" dirty="0" err="1" smtClean="0"/>
              <a:t>Metacommunity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Coexistence/Assembly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Richness/diversity/Evenness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Scale and Beta-Diversity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through time (stability)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Food Webs and trophic structure (also mutualisms)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Biodiversity and ecosystem functioning (BEF)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Ecosystem fluxes and cycles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3495719" y="1391268"/>
            <a:ext cx="582727" cy="5827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3891538" y="2332524"/>
            <a:ext cx="582727" cy="58272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3505216" y="3403108"/>
            <a:ext cx="582727" cy="58272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3982360" y="4569254"/>
            <a:ext cx="582727" cy="58272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3855733" y="5721387"/>
            <a:ext cx="689297" cy="68929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3690997" y="277861"/>
            <a:ext cx="582727" cy="58272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436" y="4704842"/>
            <a:ext cx="586423" cy="49540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622" y="3661908"/>
            <a:ext cx="559321" cy="24936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636" y="2991247"/>
            <a:ext cx="561566" cy="62484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700" y="3797378"/>
            <a:ext cx="452496" cy="35379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305" y="5900597"/>
            <a:ext cx="707162" cy="63644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249" y="5937494"/>
            <a:ext cx="858062" cy="60231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8729" y="3076535"/>
            <a:ext cx="862324" cy="86232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290" y="4321308"/>
            <a:ext cx="672777" cy="67277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210" y="5860023"/>
            <a:ext cx="360915" cy="68648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3443" y="5538515"/>
            <a:ext cx="517917" cy="51791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891" y="5057048"/>
            <a:ext cx="461462" cy="74042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5853" y="5869492"/>
            <a:ext cx="416044" cy="66755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915" y="5412589"/>
            <a:ext cx="543912" cy="48952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470758" y="1085201"/>
            <a:ext cx="1435942" cy="58092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7582" y="290370"/>
            <a:ext cx="1074315" cy="63065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3223" y="1953656"/>
            <a:ext cx="943031" cy="719847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930154" y="555279"/>
            <a:ext cx="990302" cy="40063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083" y="3814157"/>
            <a:ext cx="561566" cy="62484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646" y="2635292"/>
            <a:ext cx="561566" cy="624841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458" y="4241061"/>
            <a:ext cx="561566" cy="624841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66" y="3095986"/>
            <a:ext cx="561566" cy="62484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975" y="3967513"/>
            <a:ext cx="452496" cy="353795"/>
          </a:xfrm>
          <a:prstGeom prst="rect">
            <a:avLst/>
          </a:prstGeom>
        </p:spPr>
      </p:pic>
      <p:sp>
        <p:nvSpPr>
          <p:cNvPr id="89" name="Right Arrow 88"/>
          <p:cNvSpPr/>
          <p:nvPr/>
        </p:nvSpPr>
        <p:spPr>
          <a:xfrm rot="2575166">
            <a:off x="-502163" y="3351265"/>
            <a:ext cx="7923677" cy="1135161"/>
          </a:xfrm>
          <a:prstGeom prst="rightArrow">
            <a:avLst/>
          </a:prstGeom>
          <a:solidFill>
            <a:srgbClr val="7030A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1167285" y="2756620"/>
            <a:ext cx="2125748" cy="2254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60453" y="276384"/>
            <a:ext cx="2105060" cy="2254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861897" y="1500974"/>
            <a:ext cx="990302" cy="40063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942" y="3558439"/>
            <a:ext cx="672777" cy="672777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1206935" y="5341822"/>
            <a:ext cx="2098734" cy="14634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0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5" y="774018"/>
            <a:ext cx="1794331" cy="2344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934" y="3864252"/>
            <a:ext cx="2280238" cy="2993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47" y="3634220"/>
            <a:ext cx="1886824" cy="460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65" y="4775852"/>
            <a:ext cx="2224005" cy="1421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r="31337"/>
          <a:stretch/>
        </p:blipFill>
        <p:spPr>
          <a:xfrm>
            <a:off x="3011054" y="3460749"/>
            <a:ext cx="2272010" cy="25809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1639" y="20310"/>
            <a:ext cx="3072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Process</a:t>
            </a:r>
            <a:r>
              <a:rPr lang="en-US" sz="3200" dirty="0" err="1">
                <a:sym typeface="Wingdings" panose="05000000000000000000" pitchFamily="2" charset="2"/>
              </a:rPr>
              <a:t>Pattern</a:t>
            </a: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47935" y="78026"/>
            <a:ext cx="3072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/>
              <a:t>Pattern</a:t>
            </a:r>
            <a:r>
              <a:rPr lang="en-US" sz="3200" dirty="0" err="1" smtClean="0">
                <a:sym typeface="Wingdings" panose="05000000000000000000" pitchFamily="2" charset="2"/>
              </a:rPr>
              <a:t>Process</a:t>
            </a:r>
            <a:endParaRPr lang="en-US" sz="3200" dirty="0">
              <a:sym typeface="Wingdings" panose="05000000000000000000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5471" y="1304251"/>
            <a:ext cx="2703175" cy="18143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t="3824" b="15635"/>
          <a:stretch/>
        </p:blipFill>
        <p:spPr>
          <a:xfrm>
            <a:off x="6628558" y="847321"/>
            <a:ext cx="4264495" cy="2540024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170" y="3864252"/>
            <a:ext cx="3415658" cy="256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23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9" name="Picture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 bwMode="auto">
          <a:xfrm>
            <a:off x="5847944" y="2006067"/>
            <a:ext cx="4931114" cy="1111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754" y="4541454"/>
            <a:ext cx="4932091" cy="5669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3" y="206172"/>
            <a:ext cx="4932091" cy="3834716"/>
          </a:xfrm>
          <a:prstGeom prst="rect">
            <a:avLst/>
          </a:prstGeom>
        </p:spPr>
      </p:pic>
      <p:sp>
        <p:nvSpPr>
          <p:cNvPr id="18435" name="Rectangle 1"/>
          <p:cNvSpPr>
            <a:spLocks noChangeArrowheads="1"/>
          </p:cNvSpPr>
          <p:nvPr/>
        </p:nvSpPr>
        <p:spPr bwMode="auto">
          <a:xfrm>
            <a:off x="2184400" y="1584804"/>
            <a:ext cx="8991600" cy="440120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4000" b="1" dirty="0" smtClean="0">
                <a:solidFill>
                  <a:schemeClr val="tx2"/>
                </a:solidFill>
              </a:rPr>
              <a:t>“To discover general patterns, laws and rules in nature, ecology may need to pay less attention to the </a:t>
            </a:r>
            <a:r>
              <a:rPr lang="en-US" altLang="en-US" sz="4000" b="1" u="sng" dirty="0" smtClean="0">
                <a:solidFill>
                  <a:schemeClr val="accent1">
                    <a:lumMod val="75000"/>
                  </a:schemeClr>
                </a:solidFill>
              </a:rPr>
              <a:t>‘middle ground’ of community ecology</a:t>
            </a:r>
            <a:r>
              <a:rPr lang="en-US" altLang="en-US" sz="4000" b="1" dirty="0" smtClean="0">
                <a:solidFill>
                  <a:schemeClr val="tx2"/>
                </a:solidFill>
              </a:rPr>
              <a:t>, relying less on reductionism and experimental manipulation, but increasing research efforts in </a:t>
            </a:r>
            <a:r>
              <a:rPr lang="en-US" altLang="en-US" sz="4000" b="1" dirty="0" err="1" smtClean="0">
                <a:solidFill>
                  <a:srgbClr val="FF0000"/>
                </a:solidFill>
              </a:rPr>
              <a:t>macroecology</a:t>
            </a:r>
            <a:r>
              <a:rPr lang="en-US" altLang="en-US" sz="4000" b="1" dirty="0" smtClean="0">
                <a:solidFill>
                  <a:schemeClr val="tx2"/>
                </a:solidFill>
              </a:rPr>
              <a:t>”</a:t>
            </a:r>
            <a:endParaRPr lang="en-US" altLang="en-US" sz="4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04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965" y="2855303"/>
            <a:ext cx="2043183" cy="31574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8" y="84462"/>
            <a:ext cx="2200185" cy="3216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1739" r="16435"/>
          <a:stretch/>
        </p:blipFill>
        <p:spPr>
          <a:xfrm>
            <a:off x="6907682" y="84462"/>
            <a:ext cx="2009931" cy="3250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201" y="4062084"/>
            <a:ext cx="1725091" cy="25876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0932" y="93221"/>
            <a:ext cx="2537242" cy="3832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77" y="3621841"/>
            <a:ext cx="1792031" cy="27695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/>
          <a:srcRect l="34506" r="36070" b="12767"/>
          <a:stretch/>
        </p:blipFill>
        <p:spPr>
          <a:xfrm>
            <a:off x="2311005" y="4062084"/>
            <a:ext cx="1662515" cy="2587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4623" y="944721"/>
            <a:ext cx="1955277" cy="28036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8211" y="0"/>
            <a:ext cx="2029490" cy="28553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78131" y="3025523"/>
            <a:ext cx="2537242" cy="383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85885" y="3584031"/>
            <a:ext cx="6271700" cy="3270934"/>
            <a:chOff x="285885" y="3584031"/>
            <a:chExt cx="6271700" cy="327093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885" y="3699488"/>
              <a:ext cx="6271700" cy="315547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85885" y="3584031"/>
              <a:ext cx="15135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Marine Fishes</a:t>
              </a:r>
              <a:endParaRPr lang="en-US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03491" y="50292"/>
            <a:ext cx="6114423" cy="3903071"/>
            <a:chOff x="5872831" y="50292"/>
            <a:chExt cx="6245084" cy="41391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3824" b="15635"/>
            <a:stretch/>
          </p:blipFill>
          <p:spPr>
            <a:xfrm>
              <a:off x="5872831" y="358202"/>
              <a:ext cx="6245084" cy="33412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16748" t="84838" r="39400" b="-255"/>
            <a:stretch/>
          </p:blipFill>
          <p:spPr>
            <a:xfrm>
              <a:off x="9422661" y="3625114"/>
              <a:ext cx="2416628" cy="5643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429118" y="50292"/>
              <a:ext cx="16237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Vascular Plants</a:t>
              </a:r>
              <a:endParaRPr lang="en-US" b="1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081935" y="4329404"/>
            <a:ext cx="45004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Global Diversity Patterns:</a:t>
            </a:r>
          </a:p>
          <a:p>
            <a:endParaRPr lang="en-US" b="1" dirty="0"/>
          </a:p>
          <a:p>
            <a:r>
              <a:rPr lang="en-US" b="1" dirty="0" smtClean="0"/>
              <a:t>-</a:t>
            </a:r>
            <a:r>
              <a:rPr lang="en-US" b="1" dirty="0" smtClean="0"/>
              <a:t>Latitude</a:t>
            </a:r>
            <a:endParaRPr lang="en-US" b="1" dirty="0" smtClean="0"/>
          </a:p>
          <a:p>
            <a:r>
              <a:rPr lang="en-US" b="1" dirty="0" smtClean="0"/>
              <a:t>-Energy</a:t>
            </a:r>
          </a:p>
          <a:p>
            <a:r>
              <a:rPr lang="en-US" b="1" dirty="0" smtClean="0"/>
              <a:t>-Evolution/Historic Biogeography</a:t>
            </a:r>
          </a:p>
          <a:p>
            <a:r>
              <a:rPr lang="en-US" b="1" dirty="0" smtClean="0"/>
              <a:t>-Habitat Heterogeneity</a:t>
            </a:r>
          </a:p>
          <a:p>
            <a:r>
              <a:rPr lang="en-US" b="1" dirty="0" smtClean="0"/>
              <a:t>-Human Influence</a:t>
            </a:r>
          </a:p>
          <a:p>
            <a:r>
              <a:rPr lang="en-US" b="1" dirty="0" smtClean="0"/>
              <a:t>-….. And many more</a:t>
            </a:r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231342" y="93512"/>
            <a:ext cx="5772150" cy="3227709"/>
            <a:chOff x="231342" y="93512"/>
            <a:chExt cx="5772150" cy="32277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t="9142"/>
            <a:stretch/>
          </p:blipFill>
          <p:spPr>
            <a:xfrm>
              <a:off x="231342" y="440266"/>
              <a:ext cx="5772150" cy="288095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203296" y="93512"/>
              <a:ext cx="151862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Bird Diversity 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3927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4473" y="434109"/>
            <a:ext cx="4163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Major Ecological Gradients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83766" y="1127420"/>
            <a:ext cx="4460452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Latitude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Elevation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Energy/Productivity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Heterogeneity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Disturbance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 smtClean="0"/>
              <a:t>Island size/Habitat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429729" y="3605021"/>
            <a:ext cx="4294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Biogeography, other factors</a:t>
            </a:r>
            <a:endParaRPr lang="en-US" sz="2800" b="1" dirty="0"/>
          </a:p>
        </p:txBody>
      </p:sp>
      <p:sp>
        <p:nvSpPr>
          <p:cNvPr id="7" name="Down Arrow 6"/>
          <p:cNvSpPr/>
          <p:nvPr/>
        </p:nvSpPr>
        <p:spPr>
          <a:xfrm rot="6955680">
            <a:off x="5551110" y="1582372"/>
            <a:ext cx="1035082" cy="25261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4303946">
            <a:off x="5425591" y="3470506"/>
            <a:ext cx="1035082" cy="25261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7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800" y="3323968"/>
            <a:ext cx="4199150" cy="30467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48" t="1763" r="49950" b="69380"/>
          <a:stretch/>
        </p:blipFill>
        <p:spPr>
          <a:xfrm>
            <a:off x="840259" y="757099"/>
            <a:ext cx="4757352" cy="30364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61199" y="403156"/>
            <a:ext cx="2057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Latitude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93152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Microsoft Office PowerPoint</Application>
  <PresentationFormat>Widescreen</PresentationFormat>
  <Paragraphs>61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MS PGothic</vt:lpstr>
      <vt:lpstr>Arial</vt:lpstr>
      <vt:lpstr>Calibri</vt:lpstr>
      <vt:lpstr>Calibri Light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Chase, Jonathan</dc:creator>
  <cp:lastModifiedBy>Chase, Jonathan</cp:lastModifiedBy>
  <cp:revision>186</cp:revision>
  <dcterms:created xsi:type="dcterms:W3CDTF">2022-11-08T14:28:12Z</dcterms:created>
  <dcterms:modified xsi:type="dcterms:W3CDTF">2022-12-01T03:02:47Z</dcterms:modified>
</cp:coreProperties>
</file>